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6" r:id="rId12"/>
    <p:sldId id="266" r:id="rId13"/>
    <p:sldId id="278" r:id="rId14"/>
    <p:sldId id="267" r:id="rId15"/>
    <p:sldId id="277" r:id="rId16"/>
    <p:sldId id="269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Black" panose="020F0502020204030203" pitchFamily="34" charset="0"/>
      <p:bold r:id="rId33"/>
      <p:boldItalic r:id="rId34"/>
    </p:embeddedFont>
    <p:embeddedFont>
      <p:font typeface="Libre Baskerville" panose="02000000000000000000" pitchFamily="2" charset="0"/>
      <p:regular r:id="rId35"/>
      <p:bold r:id="rId36"/>
      <p: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MOBASSIR HASSAN" initials="MH" lastIdx="1" clrIdx="0">
    <p:extLst>
      <p:ext uri="{19B8F6BF-5375-455C-9EA6-DF929625EA0E}">
        <p15:presenceInfo xmlns:p15="http://schemas.microsoft.com/office/powerpoint/2012/main" userId="bda20dae888877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4" d="100"/>
          <a:sy n="94" d="100"/>
        </p:scale>
        <p:origin x="245" y="-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63" name="Google Shape;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038d44783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038d44783_4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5038d44783_4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038d44783_4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038d44783_4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5038d44783_4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038d44783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038d44783_4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5038d44783_4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038d44783_4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038d44783_4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5038d44783_4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038d44783_4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5038d44783_4_4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5038d44783_4_4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506ffbf0f9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506ffbf0f9_2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506ffbf0f9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038d44783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038d44783_4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25038d44783_4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8" name="Google Shape;27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02f45f7c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1" name="Google Shape;71;g2502f45f7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038d44783_8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2" name="Google Shape;82;g25038d44783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02f45f7c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2" name="Google Shape;92;g2502f45f7c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02f45f7c7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g2502f45f7c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038d44783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038d44783_4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g25038d44783_4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038d44783_4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038d44783_4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5038d44783_4_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038d44783_4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038d44783_4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25038d44783_4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038d44783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038d44783_4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25038d44783_4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38C85-74D8-3A6A-979B-215EA2741D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A111E-BCD3-2EE2-621F-E103DAC37A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D4B8-8C7D-D900-05BE-4D4AAFED8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9/16/2023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4C80E-2227-BF62-FCCD-BD1CB5C1C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23E58-185D-472C-25E0-492A7AA9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61563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E85B1-1640-63BF-6EB2-6A9926056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7F95F5-6A79-490C-D307-B3B16585BD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D52E3-DD98-A18D-8338-CAC59F12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79B1E-C149-55A0-C7C7-DC1E49FDF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C8660-0285-9156-41A8-23E85F80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61478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3D482E-75F5-677C-B8EE-F2367AE30F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A06C2C-D87B-DAC7-F802-CA3EA2BD9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FBFE56-2324-F371-70B0-5F7716B3B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4527B-57D6-877E-42EA-ECB1A8855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02F40-8A6D-F6B1-A97B-AA1A95129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5419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F1E9F-B55E-8AA9-0562-4126BA7C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7E9C9-777E-E1FD-AD54-C5EE37216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7640F-76EA-B6B0-F141-85DFA712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251E7-2AE2-AC20-0488-EA666710D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F2F59E-0B1A-8169-F42D-8FE6527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384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0215D-B48A-5C8F-8EC4-6AA10D25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00F64-D384-43D0-CEB1-508993989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64CFF-FB89-6C2B-E9D8-21305FB6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43C81-4900-6F10-6585-72206367D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C59E9-17B1-730A-2B2D-BA18EE18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703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0458-E657-9542-3894-90D6AC200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7AB8E-C5B2-B287-D8DC-D07E2C3F5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CFA869-D114-F31E-5373-8BD2A426B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F5AC9B-35EA-B289-9A3B-8E98E512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A4C641-BC85-2D41-C0A5-3FE485B3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459D2-3983-EBE3-8016-E8F07D7C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19227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3671-4DE9-4EF4-C681-878BD1CCB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E9639-0507-7B5B-6442-5C631444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F6243-70D6-6455-6CD6-45A94A487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09882A-CCD5-144C-7CFB-3FEBF612CF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EED16F-CC00-014B-8F22-0C7215160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DEAA1-DA41-84CF-650D-861921DD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6EF511-857A-2976-C4D6-3C8FEA63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4EA457-7896-FA95-2451-35BB3F10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97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E87A-A16B-657A-5783-301E3C6A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6087E5-85D4-41C2-1EE2-F6ED3C6D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8BDA79-A675-A0BF-CDF9-51DB26E00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8D948-F068-2CBF-A5B1-24A9DAD6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78117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13805-35AD-5423-A4EC-165F1A232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CA6613-EBE0-A34C-7BB0-01E57666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A6F5B-DF7C-47C0-CE21-57BE7467F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033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7A67C-8CCE-5741-0AAC-2BE373CE4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D58E88-933A-D668-06CB-E9C31AD2C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F6C037-EA43-2749-DE53-305FEAB99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D62F-0F03-2F94-7135-EE8B9D8A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CC62-9CB9-016F-73C7-71081C58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6B5C38-B425-6240-A383-1D729705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685704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5B0F5-EED2-A7F4-F8A2-A68102A3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D717E9-4C2C-3D76-3942-41881DD9D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02FC2-7174-71FE-3AC9-695E39772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6AB1F-10F9-DEF9-C199-EB10CF4AA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8020B4-8340-EAE3-32F5-DD5EFDD2B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55CCE-3FF0-2296-2C07-EF6EDD40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77487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062D98-9244-F5C2-EF66-7584A3DF8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77328-FB32-CB7E-6EFC-BF49F29AB2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5C14C-A594-B134-117D-56CA916272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9/16/2023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C247-E0DD-53A4-19F8-C8497BE4F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04493-B101-1113-0D6C-F3A463167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33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56561"/>
            <a:ext cx="121914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96900" y="3429000"/>
            <a:ext cx="4464300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Cars24.com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900" b="1" i="0" u="none" strike="noStrike" cap="none" dirty="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3786" y="4749450"/>
            <a:ext cx="3890463" cy="159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FF0000"/>
                </a:solidFill>
              </a:rPr>
              <a:t>Done by:</a:t>
            </a:r>
            <a:endParaRPr sz="2000" b="1" dirty="0">
              <a:solidFill>
                <a:srgbClr val="FF0000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chemeClr val="dk1"/>
                </a:solidFill>
              </a:rPr>
              <a:t>MOHAMMED GUFRAN </a:t>
            </a:r>
            <a:endParaRPr sz="2000" b="1" dirty="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N" sz="2000" b="1" dirty="0">
                <a:solidFill>
                  <a:srgbClr val="181717"/>
                </a:solidFill>
              </a:rPr>
              <a:t>MD.MOBASSIR HASSAN</a:t>
            </a:r>
            <a:endParaRPr sz="2000" b="1" dirty="0">
              <a:solidFill>
                <a:srgbClr val="181717"/>
              </a:solidFill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" name="Google Shape;67;p14">
            <a:extLst>
              <a:ext uri="{FF2B5EF4-FFF2-40B4-BE49-F238E27FC236}">
                <a16:creationId xmlns:a16="http://schemas.microsoft.com/office/drawing/2014/main" id="{B60962D3-C5B7-C5DD-B392-131E1FE1D77C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3572759" y="4006392"/>
            <a:ext cx="5995447" cy="2658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2374490" y="0"/>
            <a:ext cx="8214852" cy="569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Char char="★"/>
            </a:pPr>
            <a:r>
              <a:rPr lang="en-IN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Relation </a:t>
            </a:r>
            <a:r>
              <a:rPr lang="en-IN" sz="25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blw</a:t>
            </a:r>
            <a:r>
              <a:rPr lang="en-IN" sz="25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year and price  &amp; Owner and price </a:t>
            </a:r>
            <a:endParaRPr sz="1500" dirty="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304800" y="5257800"/>
            <a:ext cx="5508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As year increases and the price of car is also increases. </a:t>
            </a:r>
            <a:endParaRPr sz="2000" b="1" dirty="0">
              <a:solidFill>
                <a:schemeClr val="dk1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6690825" y="5410200"/>
            <a:ext cx="56562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b="1" dirty="0"/>
              <a:t>Rate of 1</a:t>
            </a:r>
            <a:r>
              <a:rPr lang="en-US" sz="2000" b="1" baseline="30000" dirty="0"/>
              <a:t>st</a:t>
            </a:r>
            <a:r>
              <a:rPr lang="en-US" sz="2000" b="1" dirty="0"/>
              <a:t> owner of car is high </a:t>
            </a:r>
            <a:endParaRPr sz="2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3256F-2F77-A697-29D3-7BF4F92B4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9098"/>
            <a:ext cx="6389625" cy="4540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91737-657F-A405-625F-85DD7AB3F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198" y="786582"/>
            <a:ext cx="5508001" cy="447121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FE4D0C-4699-2609-3D68-AE785407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" y="1046375"/>
            <a:ext cx="6058048" cy="40158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CA1BB-0AC3-3981-4D4A-29D37BB71BD7}"/>
              </a:ext>
            </a:extLst>
          </p:cNvPr>
          <p:cNvSpPr txBox="1"/>
          <p:nvPr/>
        </p:nvSpPr>
        <p:spPr>
          <a:xfrm>
            <a:off x="2149312" y="209993"/>
            <a:ext cx="8832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u="sng" dirty="0"/>
              <a:t>Relationship </a:t>
            </a:r>
            <a:r>
              <a:rPr lang="en-US" sz="2400" b="1" u="sng" dirty="0" err="1"/>
              <a:t>b|w</a:t>
            </a:r>
            <a:r>
              <a:rPr lang="en-US" sz="2400" b="1" u="sng" dirty="0"/>
              <a:t> Year and EMI , Year and km Driven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6401FE-51EB-BC7F-553C-FF1E387EA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046374"/>
            <a:ext cx="5795815" cy="4015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3B0671-33E9-8925-C4C7-AAFBF619B23E}"/>
              </a:ext>
            </a:extLst>
          </p:cNvPr>
          <p:cNvSpPr txBox="1"/>
          <p:nvPr/>
        </p:nvSpPr>
        <p:spPr>
          <a:xfrm>
            <a:off x="556180" y="5401806"/>
            <a:ext cx="50433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 year increases EMI also increases and we see some outliers also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0E0BA-9884-CB49-60A5-AD4502D7627D}"/>
              </a:ext>
            </a:extLst>
          </p:cNvPr>
          <p:cNvSpPr txBox="1"/>
          <p:nvPr/>
        </p:nvSpPr>
        <p:spPr>
          <a:xfrm>
            <a:off x="6730738" y="5349959"/>
            <a:ext cx="5043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 this plot we can observe New model of car is less Kilometer Driven compare to old one’s </a:t>
            </a:r>
          </a:p>
        </p:txBody>
      </p:sp>
    </p:spTree>
    <p:extLst>
      <p:ext uri="{BB962C8B-B14F-4D97-AF65-F5344CB8AC3E}">
        <p14:creationId xmlns:p14="http://schemas.microsoft.com/office/powerpoint/2010/main" val="1321094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-21179" y="231065"/>
            <a:ext cx="6777073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★"/>
            </a:pPr>
            <a:r>
              <a:rPr lang="en-IN" sz="28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Relation </a:t>
            </a:r>
            <a:r>
              <a:rPr lang="en-IN" sz="2800" b="1" dirty="0" err="1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blw</a:t>
            </a:r>
            <a:r>
              <a:rPr lang="en-IN" sz="2800" b="1" dirty="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 year, price and transmission :</a:t>
            </a:r>
            <a:endParaRPr sz="1800" dirty="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94A6C6-63E4-E77F-18B5-A43B99412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72" y="1039305"/>
            <a:ext cx="6519372" cy="47793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672DE4-5E3A-2372-A000-E00DF8AAC415}"/>
              </a:ext>
            </a:extLst>
          </p:cNvPr>
          <p:cNvSpPr txBox="1"/>
          <p:nvPr/>
        </p:nvSpPr>
        <p:spPr>
          <a:xfrm>
            <a:off x="555913" y="5686260"/>
            <a:ext cx="5033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b="1" dirty="0"/>
              <a:t>By year price increasing and it’s transmission of automatic is also increasing in  a new model of cars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1CFED-696F-3EBC-E823-20E155FD3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894" y="1126645"/>
            <a:ext cx="5253854" cy="41806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6833C5-C530-11D0-2879-0D6A8CEA4662}"/>
              </a:ext>
            </a:extLst>
          </p:cNvPr>
          <p:cNvSpPr txBox="1"/>
          <p:nvPr/>
        </p:nvSpPr>
        <p:spPr>
          <a:xfrm>
            <a:off x="7398479" y="244968"/>
            <a:ext cx="39686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Relationship </a:t>
            </a:r>
            <a:r>
              <a:rPr lang="en-US" sz="2000" b="1" dirty="0" err="1"/>
              <a:t>b|w</a:t>
            </a:r>
            <a:r>
              <a:rPr lang="en-US" sz="2000" b="1" dirty="0"/>
              <a:t> Price , Fuel type and ownership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D36733-4345-8C0C-A06C-DE8120830AB8}"/>
              </a:ext>
            </a:extLst>
          </p:cNvPr>
          <p:cNvSpPr txBox="1"/>
          <p:nvPr/>
        </p:nvSpPr>
        <p:spPr>
          <a:xfrm>
            <a:off x="6813949" y="5556540"/>
            <a:ext cx="482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plot we can see that based on the Ownership and Fuel type the Price is changing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CE944AE-AAA2-5407-B6EA-CF8E82D0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8" y="1493384"/>
            <a:ext cx="6955972" cy="432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7547B-CBFE-CE3B-4720-A31FE8C6ADBD}"/>
              </a:ext>
            </a:extLst>
          </p:cNvPr>
          <p:cNvSpPr txBox="1"/>
          <p:nvPr/>
        </p:nvSpPr>
        <p:spPr>
          <a:xfrm>
            <a:off x="1379084" y="571500"/>
            <a:ext cx="462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Relationship </a:t>
            </a:r>
            <a:r>
              <a:rPr lang="en-US" sz="2000" b="1" dirty="0" err="1"/>
              <a:t>b|w</a:t>
            </a:r>
            <a:r>
              <a:rPr lang="en-US" sz="2000" b="1" dirty="0"/>
              <a:t> owner ship and fuel type with value price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0A7A20-B763-55F8-5BFE-DF07F6A52F32}"/>
              </a:ext>
            </a:extLst>
          </p:cNvPr>
          <p:cNvSpPr txBox="1"/>
          <p:nvPr/>
        </p:nvSpPr>
        <p:spPr>
          <a:xfrm>
            <a:off x="7878536" y="1804307"/>
            <a:ext cx="32738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this plot we are know about the average of the price with the others features that is Fuel type and Ownership of the cars</a:t>
            </a:r>
          </a:p>
        </p:txBody>
      </p:sp>
      <p:pic>
        <p:nvPicPr>
          <p:cNvPr id="1028" name="Picture 4" descr="Pros and Cons of Leasing or Buying a Car">
            <a:extLst>
              <a:ext uri="{FF2B5EF4-FFF2-40B4-BE49-F238E27FC236}">
                <a16:creationId xmlns:a16="http://schemas.microsoft.com/office/drawing/2014/main" id="{1CB1DEE3-DA14-A8B3-297A-40ABEAE4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4" y="3347358"/>
            <a:ext cx="3810679" cy="284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972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/>
        </p:nvSpPr>
        <p:spPr>
          <a:xfrm>
            <a:off x="4154864" y="0"/>
            <a:ext cx="7557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★"/>
            </a:pPr>
            <a:r>
              <a:rPr lang="en-IN" sz="2600" b="1" u="sng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 Relationship</a:t>
            </a:r>
            <a:r>
              <a:rPr lang="en-IN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dirty="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7113575" y="533400"/>
            <a:ext cx="48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09AF50B3-0C2D-5712-DABF-9B7BF6614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6" y="533400"/>
            <a:ext cx="1108655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CB52AE2C-9FB9-5A8D-D369-182E56573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23" y="841391"/>
            <a:ext cx="8732148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61E5C-224E-C075-D37A-DEF8B948F7DC}"/>
              </a:ext>
            </a:extLst>
          </p:cNvPr>
          <p:cNvSpPr txBox="1"/>
          <p:nvPr/>
        </p:nvSpPr>
        <p:spPr>
          <a:xfrm>
            <a:off x="8898903" y="1093509"/>
            <a:ext cx="3148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Heat map show the correlation ship between all the numerical features in this heat we can observe that between two features </a:t>
            </a:r>
            <a:r>
              <a:rPr lang="en-US" sz="2000" b="1" dirty="0" err="1"/>
              <a:t>i.e</a:t>
            </a:r>
            <a:r>
              <a:rPr lang="en-US" sz="2000" b="1" dirty="0"/>
              <a:t> Price and </a:t>
            </a:r>
            <a:r>
              <a:rPr lang="en-US" sz="2000" b="1" dirty="0" err="1"/>
              <a:t>emi</a:t>
            </a:r>
            <a:r>
              <a:rPr lang="en-US" sz="2000" b="1" dirty="0"/>
              <a:t> strongly co related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ED3F7-8738-99F9-9C9E-64F07E30A712}"/>
              </a:ext>
            </a:extLst>
          </p:cNvPr>
          <p:cNvSpPr txBox="1"/>
          <p:nvPr/>
        </p:nvSpPr>
        <p:spPr>
          <a:xfrm>
            <a:off x="3233394" y="292231"/>
            <a:ext cx="4958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Correlation ship of heat map</a:t>
            </a:r>
          </a:p>
        </p:txBody>
      </p:sp>
      <p:pic>
        <p:nvPicPr>
          <p:cNvPr id="5124" name="Picture 4" descr="18% GST applicable on Sale of Used Car by Company: AAR">
            <a:extLst>
              <a:ext uri="{FF2B5EF4-FFF2-40B4-BE49-F238E27FC236}">
                <a16:creationId xmlns:a16="http://schemas.microsoft.com/office/drawing/2014/main" id="{0CB9A3BD-E4A2-ECD9-1D10-B3327D28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03" y="4072380"/>
            <a:ext cx="3032074" cy="26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49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 rotWithShape="1">
          <a:blip r:embed="rId4">
            <a:alphaModFix/>
          </a:blip>
          <a:srcRect b="9706"/>
          <a:stretch/>
        </p:blipFill>
        <p:spPr>
          <a:xfrm>
            <a:off x="4096725" y="2296301"/>
            <a:ext cx="3722225" cy="202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/>
        </p:nvSpPr>
        <p:spPr>
          <a:xfrm>
            <a:off x="1643775" y="2171925"/>
            <a:ext cx="64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7101657" y="331727"/>
            <a:ext cx="41244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065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b="1" dirty="0"/>
              <a:t>Used cars are generally more affordable than new cars because they have already experienced significant depreciation. New cars typically lose value quickly in the first few years. </a:t>
            </a:r>
            <a:endParaRPr b="1" dirty="0"/>
          </a:p>
        </p:txBody>
      </p:sp>
      <p:sp>
        <p:nvSpPr>
          <p:cNvPr id="226" name="Google Shape;226;p27"/>
          <p:cNvSpPr/>
          <p:nvPr/>
        </p:nvSpPr>
        <p:spPr>
          <a:xfrm>
            <a:off x="524900" y="339225"/>
            <a:ext cx="4236300" cy="22329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18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2000" b="1" dirty="0"/>
              <a:t>Price Comparison</a:t>
            </a:r>
            <a:r>
              <a:rPr lang="en-US" sz="1700" b="1" dirty="0"/>
              <a:t>: buyers to easily compare prices and features of different used cars. This transparency can help buyers make informed decisions and find the best deals.</a:t>
            </a:r>
            <a:endParaRPr sz="1700" b="1" dirty="0"/>
          </a:p>
        </p:txBody>
      </p:sp>
      <p:sp>
        <p:nvSpPr>
          <p:cNvPr id="227" name="Google Shape;227;p27"/>
          <p:cNvSpPr/>
          <p:nvPr/>
        </p:nvSpPr>
        <p:spPr>
          <a:xfrm>
            <a:off x="7195925" y="3844325"/>
            <a:ext cx="42363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336550">
              <a:buClr>
                <a:schemeClr val="dk1"/>
              </a:buClr>
              <a:buSzPts val="1700"/>
              <a:buFontTx/>
              <a:buChar char="★"/>
            </a:pPr>
            <a:r>
              <a:rPr lang="en-US" sz="1700" b="1" dirty="0"/>
              <a:t>Look into the long-term ownership costs of the specific vehicle, including fuel efficiency, insurance rates, and potential costs.</a:t>
            </a:r>
          </a:p>
        </p:txBody>
      </p:sp>
      <p:sp>
        <p:nvSpPr>
          <p:cNvPr id="228" name="Google Shape;228;p27"/>
          <p:cNvSpPr/>
          <p:nvPr/>
        </p:nvSpPr>
        <p:spPr>
          <a:xfrm>
            <a:off x="601100" y="3821825"/>
            <a:ext cx="4236300" cy="214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★"/>
            </a:pPr>
            <a:r>
              <a:rPr lang="en-US" sz="1700" b="1" dirty="0"/>
              <a:t>The used car market offers a wide variety of makes, models, and years. This diversity allows buyers to find a vehicle that suits their needs and preferences.</a:t>
            </a:r>
            <a:endParaRPr sz="1700" b="1" dirty="0"/>
          </a:p>
        </p:txBody>
      </p:sp>
      <p:sp>
        <p:nvSpPr>
          <p:cNvPr id="229" name="Google Shape;229;p27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l="13513" t="14686" r="7647" b="10417"/>
          <a:stretch/>
        </p:blipFill>
        <p:spPr>
          <a:xfrm>
            <a:off x="4439387" y="1653748"/>
            <a:ext cx="3047151" cy="29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/>
          <p:nvPr/>
        </p:nvSpPr>
        <p:spPr>
          <a:xfrm>
            <a:off x="7482950" y="332875"/>
            <a:ext cx="43140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</a:rPr>
              <a:t>Contact your insurance provider to get an estimate of insurance costs for the specific make and model you're considering. </a:t>
            </a:r>
            <a:endParaRPr dirty="0"/>
          </a:p>
        </p:txBody>
      </p:sp>
      <p:sp>
        <p:nvSpPr>
          <p:cNvPr id="250" name="Google Shape;250;p29"/>
          <p:cNvSpPr/>
          <p:nvPr/>
        </p:nvSpPr>
        <p:spPr>
          <a:xfrm>
            <a:off x="184950" y="332875"/>
            <a:ext cx="38007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Estimate ongoing ownership costs, including fuel efficiency, insurance rates, and potential repair expenses. These costs can vary by make and model.</a:t>
            </a:r>
            <a:endParaRPr sz="2000" b="1" dirty="0"/>
          </a:p>
        </p:txBody>
      </p:sp>
      <p:sp>
        <p:nvSpPr>
          <p:cNvPr id="251" name="Google Shape;251;p29"/>
          <p:cNvSpPr/>
          <p:nvPr/>
        </p:nvSpPr>
        <p:spPr>
          <a:xfrm>
            <a:off x="337349" y="4072379"/>
            <a:ext cx="4102037" cy="2369645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Think about the car's fuel efficiency, especially if you have specific mileage requirements or want to reduce your environmental footprint</a:t>
            </a:r>
            <a:r>
              <a:rPr lang="en-US" sz="2400" dirty="0"/>
              <a:t>.</a:t>
            </a:r>
            <a:endParaRPr sz="2400" dirty="0"/>
          </a:p>
        </p:txBody>
      </p:sp>
      <p:sp>
        <p:nvSpPr>
          <p:cNvPr id="252" name="Google Shape;252;p29"/>
          <p:cNvSpPr/>
          <p:nvPr/>
        </p:nvSpPr>
        <p:spPr>
          <a:xfrm>
            <a:off x="7571750" y="3985400"/>
            <a:ext cx="4225200" cy="1861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 Ask the seller about the car's ownership history. Understanding how many previous owners the car has had can provide insights into how well it has been maintained.</a:t>
            </a:r>
            <a:endParaRPr sz="2000" b="1" dirty="0"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2025" y="5683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5050" y="3962650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5" y="4159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25" y="4302175"/>
            <a:ext cx="433325" cy="43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93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/>
          <p:nvPr/>
        </p:nvSpPr>
        <p:spPr>
          <a:xfrm>
            <a:off x="4985225" y="942500"/>
            <a:ext cx="1503000" cy="5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5213825" y="4752500"/>
            <a:ext cx="1503000" cy="5763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 </a:t>
            </a:r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7024900" y="3979225"/>
            <a:ext cx="1340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/>
              <a:t>S</a:t>
            </a:r>
            <a:endParaRPr sz="2000"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5700"/>
            <a:ext cx="4882634" cy="29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5325175" y="1190800"/>
            <a:ext cx="5690400" cy="3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Finding filling values and fixing  them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Scraping data from car 24 website 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Finding duplicates and dropping them</a:t>
            </a:r>
            <a:endParaRPr sz="23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-IN" sz="2300" dirty="0"/>
              <a:t>Understanding Columns</a:t>
            </a: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 txBox="1"/>
          <p:nvPr/>
        </p:nvSpPr>
        <p:spPr>
          <a:xfrm>
            <a:off x="1905000" y="457200"/>
            <a:ext cx="86802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Questions About The Project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150" y="61561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1510125"/>
            <a:ext cx="10231478" cy="4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/>
        </p:nvSpPr>
        <p:spPr>
          <a:xfrm>
            <a:off x="232550" y="1218225"/>
            <a:ext cx="5736300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aims to understand the strong relationship  of used cars.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car24 company  use this case study to ensure that the costumer capable of knowing the knowledge of the used cars 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result of this cars analysis would help the customer to identify the models of cars , which indicate if a customer has difficulty to find best car on the basis of features and prices.</a:t>
            </a:r>
            <a:r>
              <a:rPr lang="en-IN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❏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 able to decide whether a used car is right for you, decide whether buying is right for you or not, Understand the hidden costs of operation and maintenance of cars.</a:t>
            </a:r>
          </a:p>
        </p:txBody>
      </p:sp>
      <p:sp>
        <p:nvSpPr>
          <p:cNvPr id="74" name="Google Shape;74;p15"/>
          <p:cNvSpPr txBox="1"/>
          <p:nvPr/>
        </p:nvSpPr>
        <p:spPr>
          <a:xfrm>
            <a:off x="169750" y="416550"/>
            <a:ext cx="25125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300" u="sng" dirty="0">
                <a:solidFill>
                  <a:srgbClr val="7030A0"/>
                </a:solidFill>
                <a:latin typeface="Lato Black"/>
                <a:ea typeface="Lato Black"/>
                <a:cs typeface="Lato Black"/>
                <a:sym typeface="Lato Black"/>
              </a:rPr>
              <a:t>Objective:</a:t>
            </a:r>
            <a:endParaRPr sz="1900" i="0" u="sng" strike="noStrike" cap="none" dirty="0">
              <a:solidFill>
                <a:srgbClr val="7030A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250" y="0"/>
            <a:ext cx="295275" cy="35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12450" y="76200"/>
            <a:ext cx="295275" cy="32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ar market analysis concept with some graph Vector Image">
            <a:extLst>
              <a:ext uri="{FF2B5EF4-FFF2-40B4-BE49-F238E27FC236}">
                <a16:creationId xmlns:a16="http://schemas.microsoft.com/office/drawing/2014/main" id="{C92D55D6-7CC1-B4CD-E42B-114B31639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250" y="76200"/>
            <a:ext cx="5520000" cy="34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ctive analysis - Free transportation icons">
            <a:extLst>
              <a:ext uri="{FF2B5EF4-FFF2-40B4-BE49-F238E27FC236}">
                <a16:creationId xmlns:a16="http://schemas.microsoft.com/office/drawing/2014/main" id="{1BA2359B-8063-FFA7-58A8-E2033E22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456" y="3893270"/>
            <a:ext cx="3780945" cy="22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2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9775"/>
            <a:ext cx="12192000" cy="67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5575" y="5986850"/>
            <a:ext cx="3942625" cy="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313425" y="1299184"/>
            <a:ext cx="700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203700" y="4464500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l="7050" r="-7050" b="11582"/>
          <a:stretch/>
        </p:blipFill>
        <p:spPr>
          <a:xfrm>
            <a:off x="72000" y="-118575"/>
            <a:ext cx="3931600" cy="24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CAR LEASING CONCIERGE">
            <a:extLst>
              <a:ext uri="{FF2B5EF4-FFF2-40B4-BE49-F238E27FC236}">
                <a16:creationId xmlns:a16="http://schemas.microsoft.com/office/drawing/2014/main" id="{C458E266-7690-9F00-0DD0-0C4CB46BA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" y="3641314"/>
            <a:ext cx="4234529" cy="318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A80528-A0BF-68A1-D29A-598523A3F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091" y="397131"/>
            <a:ext cx="6331974" cy="528591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69750" y="416550"/>
            <a:ext cx="2512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375" y="-215587"/>
            <a:ext cx="4836976" cy="4873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86550" y="1600500"/>
            <a:ext cx="16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Before Cleaning</a:t>
            </a:r>
            <a:endParaRPr b="1" dirty="0"/>
          </a:p>
        </p:txBody>
      </p:sp>
      <p:sp>
        <p:nvSpPr>
          <p:cNvPr id="100" name="Google Shape;100;p17"/>
          <p:cNvSpPr/>
          <p:nvPr/>
        </p:nvSpPr>
        <p:spPr>
          <a:xfrm>
            <a:off x="2007550" y="1691525"/>
            <a:ext cx="485100" cy="23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" name="Google Shape;101;p17"/>
          <p:cNvSpPr/>
          <p:nvPr/>
        </p:nvSpPr>
        <p:spPr>
          <a:xfrm>
            <a:off x="4051775" y="5113325"/>
            <a:ext cx="646800" cy="233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17"/>
          <p:cNvSpPr txBox="1"/>
          <p:nvPr/>
        </p:nvSpPr>
        <p:spPr>
          <a:xfrm>
            <a:off x="4850450" y="4976838"/>
            <a:ext cx="167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After Cleaning</a:t>
            </a:r>
            <a:endParaRPr b="1" dirty="0"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1BFAD-0097-0CCF-3769-E0677F1F1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66" y="190475"/>
            <a:ext cx="3944869" cy="3209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BD7CC8-2DA3-C957-81DB-FCC7438F2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7" y="3569110"/>
            <a:ext cx="3971925" cy="32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2370825" y="460984"/>
            <a:ext cx="7007400" cy="636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3000" b="1" u="sng" dirty="0">
                <a:solidFill>
                  <a:schemeClr val="dk1"/>
                </a:solidFill>
              </a:rPr>
              <a:t>Analysis on Years:</a:t>
            </a:r>
            <a:endParaRPr sz="3000" b="1" u="sng" dirty="0">
              <a:solidFill>
                <a:schemeClr val="dk1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169750" y="416550"/>
            <a:ext cx="2512500" cy="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69750" y="3768500"/>
            <a:ext cx="3649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03700" y="4464500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-110527" y="-18970"/>
            <a:ext cx="628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57200" y="5093502"/>
            <a:ext cx="5638800" cy="977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746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Wingdings" panose="05000000000000000000" pitchFamily="2" charset="2"/>
              <a:buChar char="Ø"/>
            </a:pPr>
            <a:r>
              <a:rPr lang="en-US" sz="1600" b="1" dirty="0"/>
              <a:t>Here we can observe that in year count plot highest number of car is from 2018 to 2014 and lowest in 2021 to 2023</a:t>
            </a:r>
            <a:endParaRPr sz="1600" b="1" dirty="0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" y="1524000"/>
            <a:ext cx="3752850" cy="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900" y="119725"/>
            <a:ext cx="2635886" cy="1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CE63F0-4390-9020-2EE6-DD4393240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3" y="1200150"/>
            <a:ext cx="6882142" cy="393867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2EB67F9-A50B-2CCD-BBD5-030D512C1D04}"/>
              </a:ext>
            </a:extLst>
          </p:cNvPr>
          <p:cNvSpPr txBox="1"/>
          <p:nvPr/>
        </p:nvSpPr>
        <p:spPr>
          <a:xfrm>
            <a:off x="6959279" y="5138828"/>
            <a:ext cx="4685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/>
              <a:t>In fuel type we can see that Manual is 88.1% and Automatic is 11.9%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C30C850-8F29-3F51-2BBE-B815C488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800" y="1719172"/>
            <a:ext cx="3752850" cy="341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609600" y="76200"/>
            <a:ext cx="5384400" cy="68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★"/>
            </a:pPr>
            <a: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</a:t>
            </a:r>
            <a:r>
              <a:rPr lang="en-IN" sz="27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Person_ownership</a:t>
            </a:r>
            <a: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858000" y="76200"/>
            <a:ext cx="3940200" cy="68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005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★"/>
            </a:pPr>
            <a: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fuel type:</a:t>
            </a:r>
            <a:endParaRPr sz="1700" b="1" dirty="0">
              <a:solidFill>
                <a:schemeClr val="dk1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457200" y="5329100"/>
            <a:ext cx="59940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Highest count ownership is  </a:t>
            </a:r>
            <a:r>
              <a:rPr lang="en-US" sz="2000" b="1" dirty="0">
                <a:solidFill>
                  <a:schemeClr val="dk1"/>
                </a:solidFill>
              </a:rPr>
              <a:t>1st</a:t>
            </a:r>
            <a:r>
              <a:rPr lang="en-US" sz="2000" dirty="0">
                <a:solidFill>
                  <a:schemeClr val="dk1"/>
                </a:solidFill>
              </a:rPr>
              <a:t>, as compare to the </a:t>
            </a:r>
            <a:r>
              <a:rPr lang="en-US" sz="2000" b="1" dirty="0">
                <a:solidFill>
                  <a:schemeClr val="dk1"/>
                </a:solidFill>
              </a:rPr>
              <a:t>2nd</a:t>
            </a:r>
            <a:r>
              <a:rPr lang="en-US" sz="2000" dirty="0">
                <a:solidFill>
                  <a:schemeClr val="dk1"/>
                </a:solidFill>
              </a:rPr>
              <a:t> &amp; </a:t>
            </a:r>
            <a:r>
              <a:rPr lang="en-US" sz="2000" b="1" dirty="0">
                <a:solidFill>
                  <a:schemeClr val="dk1"/>
                </a:solidFill>
              </a:rPr>
              <a:t>3rd</a:t>
            </a:r>
            <a:r>
              <a:rPr lang="en-US" sz="2000" dirty="0">
                <a:solidFill>
                  <a:schemeClr val="dk1"/>
                </a:solidFill>
              </a:rPr>
              <a:t> ownership of the cars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6364750" y="5329100"/>
            <a:ext cx="57594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In the car's </a:t>
            </a:r>
            <a:r>
              <a:rPr lang="en-US" sz="2000" b="1" dirty="0">
                <a:solidFill>
                  <a:schemeClr val="dk1"/>
                </a:solidFill>
              </a:rPr>
              <a:t>Fuel type </a:t>
            </a:r>
            <a:r>
              <a:rPr lang="en-US" sz="2000" dirty="0">
                <a:solidFill>
                  <a:schemeClr val="dk1"/>
                </a:solidFill>
              </a:rPr>
              <a:t>the higher number of cars is in </a:t>
            </a:r>
            <a:r>
              <a:rPr lang="en-US" sz="2000" b="1" dirty="0">
                <a:solidFill>
                  <a:schemeClr val="dk1"/>
                </a:solidFill>
              </a:rPr>
              <a:t>Petrol</a:t>
            </a:r>
            <a:r>
              <a:rPr lang="en-US" sz="2000" dirty="0">
                <a:solidFill>
                  <a:schemeClr val="dk1"/>
                </a:solidFill>
              </a:rPr>
              <a:t>, and then </a:t>
            </a:r>
            <a:r>
              <a:rPr lang="en-US" sz="2000" b="1" dirty="0">
                <a:solidFill>
                  <a:schemeClr val="dk1"/>
                </a:solidFill>
              </a:rPr>
              <a:t>Diesel</a:t>
            </a:r>
            <a:r>
              <a:rPr lang="en-US" sz="2000" dirty="0">
                <a:solidFill>
                  <a:schemeClr val="dk1"/>
                </a:solidFill>
              </a:rPr>
              <a:t> &amp; </a:t>
            </a:r>
            <a:r>
              <a:rPr lang="en-US" sz="2000" b="1" dirty="0">
                <a:solidFill>
                  <a:schemeClr val="dk1"/>
                </a:solidFill>
              </a:rPr>
              <a:t>CNG</a:t>
            </a:r>
            <a:r>
              <a:rPr lang="en-IN" sz="2000" dirty="0">
                <a:solidFill>
                  <a:schemeClr val="dk1"/>
                </a:solidFill>
              </a:rPr>
              <a:t>.</a:t>
            </a:r>
            <a:endParaRPr sz="2600" dirty="0">
              <a:solidFill>
                <a:schemeClr val="dk1"/>
              </a:solidFill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0CF2E-74B6-3B44-7340-71777A9AA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750" y="857838"/>
            <a:ext cx="5660562" cy="42420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903645-5E38-00A5-3A21-D27DA12801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688" y="857839"/>
            <a:ext cx="6066964" cy="44712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/>
        </p:nvSpPr>
        <p:spPr>
          <a:xfrm>
            <a:off x="2619460" y="9427"/>
            <a:ext cx="6574840" cy="700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★"/>
            </a:pPr>
            <a:r>
              <a:rPr lang="en-IN" sz="28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Price</a:t>
            </a:r>
            <a:endParaRPr sz="1800" b="1" u="sng" dirty="0"/>
          </a:p>
        </p:txBody>
      </p:sp>
      <p:sp>
        <p:nvSpPr>
          <p:cNvPr id="141" name="Google Shape;141;p20"/>
          <p:cNvSpPr txBox="1"/>
          <p:nvPr/>
        </p:nvSpPr>
        <p:spPr>
          <a:xfrm>
            <a:off x="-76200" y="4867654"/>
            <a:ext cx="45162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US" sz="2000" b="1" dirty="0">
                <a:solidFill>
                  <a:schemeClr val="dk1"/>
                </a:solidFill>
              </a:rPr>
              <a:t>Price is not normal distribution, and the values are in price is higher from 3.4 lakh to 5 lakh</a:t>
            </a:r>
            <a:r>
              <a:rPr lang="en-IN" sz="2000" b="1" dirty="0">
                <a:solidFill>
                  <a:schemeClr val="dk1"/>
                </a:solidFill>
              </a:rPr>
              <a:t> </a:t>
            </a:r>
            <a:endParaRPr b="1" dirty="0"/>
          </a:p>
        </p:txBody>
      </p:sp>
      <p:sp>
        <p:nvSpPr>
          <p:cNvPr id="142" name="Google Shape;142;p20"/>
          <p:cNvSpPr txBox="1"/>
          <p:nvPr/>
        </p:nvSpPr>
        <p:spPr>
          <a:xfrm>
            <a:off x="6936200" y="4909550"/>
            <a:ext cx="45162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●"/>
            </a:pPr>
            <a:r>
              <a:rPr lang="en-IN" sz="2000" b="1" dirty="0">
                <a:solidFill>
                  <a:schemeClr val="dk1"/>
                </a:solidFill>
              </a:rPr>
              <a:t> </a:t>
            </a:r>
            <a:r>
              <a:rPr lang="en-US" sz="2000" b="1" dirty="0">
                <a:solidFill>
                  <a:schemeClr val="dk1"/>
                </a:solidFill>
              </a:rPr>
              <a:t>Outliers are getting in a price feature starting from 10 lakh to 20 L</a:t>
            </a:r>
            <a:endParaRPr b="1" dirty="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5725" y="4767600"/>
            <a:ext cx="2453500" cy="18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C25B0F-10DE-146D-6A7A-97462A8F8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71" y="800729"/>
            <a:ext cx="5213736" cy="3966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E82704-ECE1-57DE-A1D8-74557A567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886" y="800728"/>
            <a:ext cx="6219825" cy="396687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3619893" y="-103695"/>
            <a:ext cx="4453200" cy="811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0" lvl="0" indent="-5715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36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models </a:t>
            </a:r>
            <a:endParaRPr sz="3600" b="1" u="sng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9003125" y="838200"/>
            <a:ext cx="2958600" cy="1741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200" b="1" dirty="0"/>
              <a:t>Highest number of used car is </a:t>
            </a:r>
            <a:r>
              <a:rPr lang="en-US" sz="2200" b="1" dirty="0" err="1"/>
              <a:t>maruti</a:t>
            </a:r>
            <a:r>
              <a:rPr lang="en-US" sz="2200" b="1" dirty="0"/>
              <a:t> swift car are present in </a:t>
            </a:r>
            <a:r>
              <a:rPr lang="en-US" sz="2200" b="1" dirty="0" err="1"/>
              <a:t>india</a:t>
            </a:r>
            <a:r>
              <a:rPr lang="en-US" sz="2200" b="1" dirty="0"/>
              <a:t> </a:t>
            </a:r>
            <a:endParaRPr sz="2200" b="1" dirty="0"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832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1020EDCB-B46B-A32E-77EB-F7C0E6F0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" y="824527"/>
            <a:ext cx="9031302" cy="601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in on Car Stuff">
            <a:extLst>
              <a:ext uri="{FF2B5EF4-FFF2-40B4-BE49-F238E27FC236}">
                <a16:creationId xmlns:a16="http://schemas.microsoft.com/office/drawing/2014/main" id="{4D2C709A-B57C-49F6-6E7F-ADC62F0A6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350" y="3261674"/>
            <a:ext cx="2619375" cy="275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3116400" y="247200"/>
            <a:ext cx="6451077" cy="58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alibri"/>
              <a:buChar char="★"/>
            </a:pPr>
            <a:r>
              <a:rPr lang="en-IN" sz="2600" b="1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 on Km Driven &amp;per/months</a:t>
            </a:r>
            <a:r>
              <a:rPr lang="en-IN" sz="2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600" dirty="0">
              <a:solidFill>
                <a:schemeClr val="dk1"/>
              </a:solidFill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3125" y="6147925"/>
            <a:ext cx="3188875" cy="6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609600" y="5585939"/>
            <a:ext cx="5013600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/>
              <a:t>In this violin plot of km driven is not normal distribution </a:t>
            </a:r>
            <a:endParaRPr sz="2000" b="1" dirty="0"/>
          </a:p>
        </p:txBody>
      </p:sp>
      <p:sp>
        <p:nvSpPr>
          <p:cNvPr id="168" name="Google Shape;168;p22"/>
          <p:cNvSpPr txBox="1"/>
          <p:nvPr/>
        </p:nvSpPr>
        <p:spPr>
          <a:xfrm>
            <a:off x="6162774" y="5585939"/>
            <a:ext cx="54960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ingdings" panose="05000000000000000000" pitchFamily="2" charset="2"/>
              <a:buChar char="Ø"/>
            </a:pPr>
            <a:r>
              <a:rPr lang="en-US" sz="2000" b="1" dirty="0"/>
              <a:t>Highest EMI is starting from 5000 to 12k </a:t>
            </a:r>
            <a:endParaRPr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C461C-ADB7-0723-FBA4-5DDA0457A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9" y="1061055"/>
            <a:ext cx="5681221" cy="4295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AD238A-0E0A-5910-9A63-81007DCF9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25" y="1192903"/>
            <a:ext cx="5496000" cy="40320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</TotalTime>
  <Words>746</Words>
  <Application>Microsoft Office PowerPoint</Application>
  <PresentationFormat>Widescreen</PresentationFormat>
  <Paragraphs>73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Lato Black</vt:lpstr>
      <vt:lpstr>Calibri Light</vt:lpstr>
      <vt:lpstr>Libre Baskerville</vt:lpstr>
      <vt:lpstr>Arial</vt:lpstr>
      <vt:lpstr>Calibri</vt:lpstr>
      <vt:lpstr>Lato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MD MOBASSIR HASSAN</cp:lastModifiedBy>
  <cp:revision>4</cp:revision>
  <dcterms:modified xsi:type="dcterms:W3CDTF">2023-09-16T06:25:41Z</dcterms:modified>
</cp:coreProperties>
</file>